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0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Fair Energy Pricing for Residential 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58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SolarCoders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Lucy Corthel, Arohi Patil, Siham Elmali,  Nima J Sherpa, Aaron Padilla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267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November 23, 2025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44810"/>
            <a:ext cx="4322326" cy="1296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733663"/>
            <a:ext cx="77114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Executive Summary: Fair Energy Pricing Framework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280" y="2319576"/>
            <a:ext cx="771144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Ohio case of Harper and Jansto Family Trust vs. City of Bowling Green highlights the debate between utilities and consumers over rooftop solar and battery costs/benefits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We propose a Fair Energy Pricing Framework to incentivize Distributed Energy Resources (DERs)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280" y="3859411"/>
            <a:ext cx="3753445" cy="1552218"/>
          </a:xfrm>
          <a:prstGeom prst="roundRect">
            <a:avLst>
              <a:gd name="adj" fmla="val 706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420" y="3859411"/>
            <a:ext cx="91440" cy="1552218"/>
          </a:xfrm>
          <a:prstGeom prst="roundRect">
            <a:avLst>
              <a:gd name="adj" fmla="val 94002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1012269" y="4086820"/>
            <a:ext cx="311396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Encourage Clean Energy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2269" y="4529376"/>
            <a:ext cx="32300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efficient energy development.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275" y="3859411"/>
            <a:ext cx="3753445" cy="1552218"/>
          </a:xfrm>
          <a:prstGeom prst="roundRect">
            <a:avLst>
              <a:gd name="adj" fmla="val 706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415" y="3859411"/>
            <a:ext cx="91440" cy="1552218"/>
          </a:xfrm>
          <a:prstGeom prst="roundRect">
            <a:avLst>
              <a:gd name="adj" fmla="val 94002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4970264" y="4086820"/>
            <a:ext cx="271867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Ensure Cost Recovery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970264" y="4529376"/>
            <a:ext cx="32300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Utilities recover grid infrastructure costs.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280" y="5616178"/>
            <a:ext cx="3753445" cy="1879640"/>
          </a:xfrm>
          <a:prstGeom prst="roundRect">
            <a:avLst>
              <a:gd name="adj" fmla="val 583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3420" y="5616178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1012269" y="5843588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Diverse Energy Mix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2269" y="6286143"/>
            <a:ext cx="32300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resilient energy systems with more power sources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4275" y="5616178"/>
            <a:ext cx="3753445" cy="1879640"/>
          </a:xfrm>
          <a:prstGeom prst="roundRect">
            <a:avLst>
              <a:gd name="adj" fmla="val 583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4651415" y="5616178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F2F2F3"/>
          </a:solidFill>
          <a:ln/>
        </p:spPr>
      </p:sp>
      <p:sp>
        <p:nvSpPr>
          <p:cNvPr id="19" name="Text 16"/>
          <p:cNvSpPr/>
          <p:nvPr/>
        </p:nvSpPr>
        <p:spPr>
          <a:xfrm>
            <a:off x="4970264" y="5843588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Balanced Pricing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4970264" y="6286143"/>
            <a:ext cx="32300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fair compensation structures for DER and non-DER consumers.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12021979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Context: The Need for an Updated Framework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070" y="1768673"/>
            <a:ext cx="63063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Bowling Green's "Rider-E" charge (July 2020) adds $4/month per kWh PV installed, penalizing solar households and limiting economic feasibility. This charge aims to recover utility costs but lacks transparency regarding its use (e.g., Prairie State coal plant).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8070" y="3350181"/>
            <a:ext cx="480762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Valuing the benefits of Rooftop Solar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48070" y="3897868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reliance on gas-fired peaker plants.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070" y="4314587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Lowers greenhouse gas emissions and air pollutants.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070" y="4731306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Eases grid strain during high demand.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070" y="5148024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Modern inverters provide valuable grid services.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567" y="1816775"/>
            <a:ext cx="6306383" cy="420421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83567" y="6261378"/>
            <a:ext cx="6306383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1: 2023 Ohio energy mix shows high usage of dirty energy like coal and natural gas.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8070" y="7241024"/>
            <a:ext cx="131342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successful model must ensure fair cost sharing for grid investment and maintenance. Communities need a voice in energy decisions, paired with predictable grid-cost contributions and strong DER incentives.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2327910"/>
            <a:ext cx="5814060" cy="35737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03845" y="495419"/>
            <a:ext cx="6137910" cy="1051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Recommendation 1: Robust Compensation Framework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7903845" y="1798915"/>
            <a:ext cx="613791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recommend developing a Fair Energy Pricing Framework to support DER and energy storage installations in Bowling Green. Accordingly, this might serve as a suitable resolution to the </a:t>
            </a:r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State of Ohio, ex rel. The Harper and Jansto Family Trust vs. The City of Bowling Green case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This framework will consider:</a:t>
            </a:r>
            <a:endParaRPr lang="en-US" sz="1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3064431"/>
            <a:ext cx="840938" cy="12380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900" y="3232547"/>
            <a:ext cx="215955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Fixed-Cost Recovery: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912900" y="3596164"/>
            <a:ext cx="5128855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"How fast can users make back their money to build solar infrastructure"</a:t>
            </a:r>
            <a:endParaRPr lang="en-US" sz="1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45" y="4302443"/>
            <a:ext cx="840938" cy="10090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912900" y="4470559"/>
            <a:ext cx="2995732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Peak Demand Rate Changes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845" y="5311497"/>
            <a:ext cx="840938" cy="10090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912900" y="5479613"/>
            <a:ext cx="2102287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Incentive Structures</a:t>
            </a:r>
            <a:endParaRPr lang="en-US" sz="16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845" y="6320552"/>
            <a:ext cx="840938" cy="100905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912900" y="6488668"/>
            <a:ext cx="2102287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Energy Resiliency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7903845" y="7518797"/>
            <a:ext cx="6137910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2: Ohio energy prices are most expensive in mid-June and July at the end of the day.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904" y="444698"/>
            <a:ext cx="7194352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DERs for Grid Stability and Resilience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5904" y="1273254"/>
            <a:ext cx="134985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5904" y="1859161"/>
            <a:ext cx="6552009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Solar with energy storage stabilizes the grid during hot months when AC usage spikes. Incentivizing solar and batteries in Ohio reduces grid strain and lowers prices for everyone.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04" y="2558177"/>
            <a:ext cx="6552009" cy="36143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5904" y="6354366"/>
            <a:ext cx="65520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3: Ohio's grid is stressed by summer afternoon/evening peak loads.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520107" y="1859161"/>
            <a:ext cx="6552009" cy="775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DERs contribute to grid stability during extreme weather events, like the increasing Billion-Dollar Disaster Events in Ohio due to climate change. They also offer significant environmental and public health benefits through reduced emissions and air pollution.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07" y="2816781"/>
            <a:ext cx="6492240" cy="4975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0107" y="7974449"/>
            <a:ext cx="65520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4: Bowling Green, Ohio faces high flood risk.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Recommendation 2: Addressing Rider E Charge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74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propose an alternative framework for Bowling Green to ensure fair compensation for DER consumers. This section compares two scenarios for homeowner payback periods on DER investments over 25 years.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2131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4078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Ohio Case Study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456902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Household installed 13.95 kW rooftop solar PV with battery storage in 2019-2020 for $37,000.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778937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7484" y="6036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Rates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6526649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 rate: $0.13/kWh for electricity delivered. Compensation rate: $0.075/kWh for exported solar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373624"/>
            <a:ext cx="4328160" cy="5486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1246" y="530304"/>
            <a:ext cx="7794308" cy="1205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Scenario Analysis: Payback Periods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161246" y="2217420"/>
            <a:ext cx="3661886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Scenario 1: Current Payback with Rider 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246" y="3012877"/>
            <a:ext cx="366188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Rider E (2020) mandated escalating fees, reaching $4/kWh in 2024. This results in a $56 monthly charge for the residential consumer, leading to a payback period of approximately 48 years.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0301288" y="2217420"/>
            <a:ext cx="3661886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Scenario 2: Proposed Solution (Waiver of Rider E &amp; Incentives)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301288" y="3314224"/>
            <a:ext cx="366188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scenario removes Rider E charges and introduces incentives: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301288" y="4104918"/>
            <a:ext cx="3661886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Time-varying export rate: 15¢/kWh during peak (top 5% demand hours), 7.5¢/kWh off-peak.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0301288" y="5098137"/>
            <a:ext cx="3661886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State-funded Ohio program: 30% subsidy, plus 10% for low-income communities.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0301288" y="6091357"/>
            <a:ext cx="366188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Assumes 80% depth-of-discharge for residential storage during peak events.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161246" y="6992898"/>
            <a:ext cx="779430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5 (top): Waiver of Rider E cuts payback period almost in half. 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161246" y="7456646"/>
            <a:ext cx="779430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6 (bottom): Financial impact of Rider E on residential rooftop solar feasibility.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86702"/>
            <a:ext cx="4919305" cy="38560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734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Recommendation 3: Holistic Approach for DER Adoption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7399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Accelerating DER adoption can defer costly distribution infrastructure upgrades. Policymakers should address information asymmetry, ensuring consumers understand electricity rates for both DER and non-DER users.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08385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Figure 7: Distribution costs represent the largest and growing portion of total utility costs.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280190" y="562927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25252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5973366"/>
            <a:ext cx="283488" cy="2268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591276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Utilities are spending the most on local grid upgrades, represented by the increasing green distribution line.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647462"/>
            <a:ext cx="12733734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Appendix: Fair Energy Pricing Framework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185" y="1699141"/>
            <a:ext cx="131940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Fair Energy Pricing Framework considers key metrics for residential consumers with and without DERs: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185" y="2258378"/>
            <a:ext cx="13194030" cy="5323761"/>
          </a:xfrm>
          <a:prstGeom prst="roundRect">
            <a:avLst>
              <a:gd name="adj" fmla="val 16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5805" y="2265997"/>
            <a:ext cx="13178790" cy="589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1188" y="2396728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Metric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28761" y="2396728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Without Fair Pricing Framework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13106" y="2396728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Fair Pricing Framework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5805" y="2855833"/>
            <a:ext cx="13178790" cy="589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31188" y="2986564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Investment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28761" y="2986564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$37,000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13106" y="2986564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$37,000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5805" y="3445669"/>
            <a:ext cx="13178790" cy="589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1188" y="3576399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Size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28761" y="3576399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13.95 kW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13106" y="3576399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13.95 kW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5805" y="4035504"/>
            <a:ext cx="13178790" cy="589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1188" y="4166235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Rider E Charge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28761" y="4166235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$4/kW installed ($56/month)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13106" y="4166235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None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5" y="4625340"/>
            <a:ext cx="13178790" cy="589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31188" y="4756071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 Rate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28761" y="4756071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$0.13/kWh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13106" y="4756071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$0.13/kWh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5805" y="5215176"/>
            <a:ext cx="13178790" cy="589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31188" y="5345906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Export Compensation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28761" y="5345906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$0.075/kWh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13106" y="5345906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Peak: $0.15/kWh, Off-peak: $0.075/kWh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25805" y="5805011"/>
            <a:ext cx="13178790" cy="589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31188" y="5935742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State Subsidy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328761" y="5935742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N/A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13106" y="5935742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30% (plus 10% for low-income)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25805" y="6394847"/>
            <a:ext cx="13178790" cy="589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31188" y="6525578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Battery Depth-of-Discharge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28761" y="6525578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N/A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613106" y="6525578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80% during peak events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25805" y="6984683"/>
            <a:ext cx="13178790" cy="589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31188" y="7115413"/>
            <a:ext cx="397966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Payback Period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328761" y="7115413"/>
            <a:ext cx="386643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~48 years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613106" y="7115413"/>
            <a:ext cx="4086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~26 years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2025-11-23T19:09:13Z</dcterms:created>
  <dcterms:modified xsi:type="dcterms:W3CDTF">2025-11-23T19:09:13Z</dcterms:modified>
</cp:coreProperties>
</file>